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73" r:id="rId2"/>
    <p:sldId id="257" r:id="rId3"/>
    <p:sldId id="258" r:id="rId4"/>
    <p:sldId id="282" r:id="rId5"/>
    <p:sldId id="259" r:id="rId6"/>
    <p:sldId id="281" r:id="rId7"/>
    <p:sldId id="260" r:id="rId8"/>
    <p:sldId id="262" r:id="rId9"/>
    <p:sldId id="263" r:id="rId10"/>
    <p:sldId id="265" r:id="rId11"/>
    <p:sldId id="264" r:id="rId12"/>
    <p:sldId id="267" r:id="rId13"/>
    <p:sldId id="266" r:id="rId14"/>
    <p:sldId id="268" r:id="rId15"/>
    <p:sldId id="274" r:id="rId16"/>
    <p:sldId id="275" r:id="rId17"/>
    <p:sldId id="276" r:id="rId18"/>
    <p:sldId id="277" r:id="rId19"/>
    <p:sldId id="278" r:id="rId20"/>
    <p:sldId id="279" r:id="rId21"/>
    <p:sldId id="280" r:id="rId22"/>
    <p:sldId id="269" r:id="rId23"/>
    <p:sldId id="270" r:id="rId24"/>
    <p:sldId id="27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thuppad" initials="at" lastIdx="1" clrIdx="0">
    <p:extLst>
      <p:ext uri="{19B8F6BF-5375-455C-9EA6-DF929625EA0E}">
        <p15:presenceInfo xmlns:p15="http://schemas.microsoft.com/office/powerpoint/2012/main" userId="591afebd7fe3d3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61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E96DC-4EEB-4853-8732-C183C356DF17}" type="datetimeFigureOut">
              <a:rPr lang="en-IN" smtClean="0"/>
              <a:t>02-12-2019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7C673-3251-4915-845C-52E5EE5EC050}" type="slidenum">
              <a:rPr lang="en-IN" smtClean="0"/>
              <a:t>‹#›</a:t>
            </a:fld>
            <a:endParaRPr lang="en-IN"/>
          </a:p>
        </p:txBody>
      </p:sp>
    </p:spTree>
    <p:extLst>
      <p:ext uri="{BB962C8B-B14F-4D97-AF65-F5344CB8AC3E}">
        <p14:creationId xmlns:p14="http://schemas.microsoft.com/office/powerpoint/2010/main" val="339679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87C673-3251-4915-845C-52E5EE5EC050}" type="slidenum">
              <a:rPr lang="en-IN" smtClean="0"/>
              <a:t>7</a:t>
            </a:fld>
            <a:endParaRPr lang="en-IN"/>
          </a:p>
        </p:txBody>
      </p:sp>
    </p:spTree>
    <p:extLst>
      <p:ext uri="{BB962C8B-B14F-4D97-AF65-F5344CB8AC3E}">
        <p14:creationId xmlns:p14="http://schemas.microsoft.com/office/powerpoint/2010/main" val="890281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2801FF-A310-48C4-9A9B-A98619E69BDD}" type="datetimeFigureOut">
              <a:rPr lang="en-US" smtClean="0"/>
              <a:pPr/>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2801FF-A310-48C4-9A9B-A98619E69BDD}" type="datetimeFigureOut">
              <a:rPr lang="en-US" smtClean="0"/>
              <a:pPr/>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2801FF-A310-48C4-9A9B-A98619E69BDD}" type="datetimeFigureOut">
              <a:rPr lang="en-US" smtClean="0"/>
              <a:pPr/>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2801FF-A310-48C4-9A9B-A98619E69BDD}" type="datetimeFigureOut">
              <a:rPr lang="en-US" smtClean="0"/>
              <a:pPr/>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801FF-A310-48C4-9A9B-A98619E69BDD}" type="datetimeFigureOut">
              <a:rPr lang="en-US" smtClean="0"/>
              <a:pPr/>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2801FF-A310-48C4-9A9B-A98619E69BDD}" type="datetimeFigureOut">
              <a:rPr lang="en-US" smtClean="0"/>
              <a:pPr/>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2801FF-A310-48C4-9A9B-A98619E69BDD}" type="datetimeFigureOut">
              <a:rPr lang="en-US" smtClean="0"/>
              <a:pPr/>
              <a:t>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2801FF-A310-48C4-9A9B-A98619E69BDD}" type="datetimeFigureOut">
              <a:rPr lang="en-US" smtClean="0"/>
              <a:pPr/>
              <a:t>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801FF-A310-48C4-9A9B-A98619E69BDD}" type="datetimeFigureOut">
              <a:rPr lang="en-US" smtClean="0"/>
              <a:pPr/>
              <a:t>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2801FF-A310-48C4-9A9B-A98619E69BDD}" type="datetimeFigureOut">
              <a:rPr lang="en-US" smtClean="0"/>
              <a:pPr/>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2801FF-A310-48C4-9A9B-A98619E69BDD}" type="datetimeFigureOut">
              <a:rPr lang="en-US" smtClean="0"/>
              <a:pPr/>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801FF-A310-48C4-9A9B-A98619E69BDD}" type="datetimeFigureOut">
              <a:rPr lang="en-US" smtClean="0"/>
              <a:pPr/>
              <a:t>12/2/2019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42CB3-BBC3-4C2D-9D27-97B00359A5C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allpapers-all.com/775-gym.html"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20C2B0-379D-468E-9370-2A05F2808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7"/>
            <a:ext cx="9144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DC307269-69CC-4851-86EA-BCB7D7AD0636}"/>
              </a:ext>
            </a:extLst>
          </p:cNvPr>
          <p:cNvSpPr txBox="1"/>
          <p:nvPr/>
        </p:nvSpPr>
        <p:spPr>
          <a:xfrm>
            <a:off x="838200" y="2286000"/>
            <a:ext cx="7295587" cy="1446550"/>
          </a:xfrm>
          <a:prstGeom prst="rect">
            <a:avLst/>
          </a:prstGeom>
          <a:noFill/>
        </p:spPr>
        <p:txBody>
          <a:bodyPr wrap="none" rtlCol="0">
            <a:spAutoFit/>
          </a:bodyPr>
          <a:lstStyle/>
          <a:p>
            <a:r>
              <a:rPr lang="en-US" sz="8800" b="1" i="1" spc="600" dirty="0">
                <a:solidFill>
                  <a:srgbClr val="FF0000"/>
                </a:solidFill>
                <a:effectLst>
                  <a:outerShdw blurRad="38100" dist="38100" dir="2700000" algn="tl">
                    <a:srgbClr val="000000">
                      <a:alpha val="43137"/>
                    </a:srgbClr>
                  </a:outerShdw>
                </a:effectLst>
              </a:rPr>
              <a:t>WELCOME</a:t>
            </a:r>
            <a:endParaRPr lang="en-IN" sz="8800" b="1" i="1" spc="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88750938"/>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i="1" u="sng" dirty="0"/>
              <a:t> Sign up</a:t>
            </a:r>
          </a:p>
        </p:txBody>
      </p:sp>
      <p:pic>
        <p:nvPicPr>
          <p:cNvPr id="7" name="Content Placeholder 6">
            <a:extLst>
              <a:ext uri="{FF2B5EF4-FFF2-40B4-BE49-F238E27FC236}">
                <a16:creationId xmlns:a16="http://schemas.microsoft.com/office/drawing/2014/main" id="{9815D8AF-AEBB-474D-9F2C-FACB78C945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41" t="11786" r="20643" b="7401"/>
          <a:stretch/>
        </p:blipFill>
        <p:spPr>
          <a:xfrm>
            <a:off x="1066800" y="1453198"/>
            <a:ext cx="7467600" cy="4642802"/>
          </a:xfrm>
        </p:spPr>
      </p:pic>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i="1" u="sng" dirty="0"/>
              <a:t> Login page</a:t>
            </a:r>
          </a:p>
        </p:txBody>
      </p:sp>
      <p:pic>
        <p:nvPicPr>
          <p:cNvPr id="7" name="Content Placeholder 6">
            <a:extLst>
              <a:ext uri="{FF2B5EF4-FFF2-40B4-BE49-F238E27FC236}">
                <a16:creationId xmlns:a16="http://schemas.microsoft.com/office/drawing/2014/main" id="{B1F68314-3932-4B91-9B6C-93FD8240B3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03" t="11785" r="20794" b="7400"/>
          <a:stretch/>
        </p:blipFill>
        <p:spPr>
          <a:xfrm>
            <a:off x="1066800" y="1589798"/>
            <a:ext cx="7543800" cy="4353802"/>
          </a:xfrm>
        </p:spPr>
      </p:pic>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i="1" u="sng" dirty="0"/>
              <a:t> Home page</a:t>
            </a:r>
          </a:p>
        </p:txBody>
      </p:sp>
      <p:pic>
        <p:nvPicPr>
          <p:cNvPr id="15" name="Content Placeholder 14">
            <a:extLst>
              <a:ext uri="{FF2B5EF4-FFF2-40B4-BE49-F238E27FC236}">
                <a16:creationId xmlns:a16="http://schemas.microsoft.com/office/drawing/2014/main" id="{C9FF401B-A574-4AB5-8206-023F47F41A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41" t="11785" r="20643" b="5717"/>
          <a:stretch/>
        </p:blipFill>
        <p:spPr>
          <a:xfrm>
            <a:off x="1143000" y="1417638"/>
            <a:ext cx="6933600" cy="4830762"/>
          </a:xfrm>
        </p:spPr>
      </p:pic>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i="1" u="sng" dirty="0"/>
              <a:t> Account details </a:t>
            </a:r>
          </a:p>
        </p:txBody>
      </p:sp>
      <p:pic>
        <p:nvPicPr>
          <p:cNvPr id="7" name="Content Placeholder 6">
            <a:extLst>
              <a:ext uri="{FF2B5EF4-FFF2-40B4-BE49-F238E27FC236}">
                <a16:creationId xmlns:a16="http://schemas.microsoft.com/office/drawing/2014/main" id="{D01E72BC-18D0-460B-8AAB-8C3B1699DB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41" t="11786" r="20643" b="5717"/>
          <a:stretch/>
        </p:blipFill>
        <p:spPr>
          <a:xfrm>
            <a:off x="1371600" y="1407478"/>
            <a:ext cx="6706276" cy="4345200"/>
          </a:xfrm>
        </p:spPr>
      </p:pic>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i="1" u="sng" dirty="0"/>
              <a:t> Daily Exercise</a:t>
            </a:r>
          </a:p>
        </p:txBody>
      </p:sp>
      <p:pic>
        <p:nvPicPr>
          <p:cNvPr id="7" name="Content Placeholder 6">
            <a:extLst>
              <a:ext uri="{FF2B5EF4-FFF2-40B4-BE49-F238E27FC236}">
                <a16:creationId xmlns:a16="http://schemas.microsoft.com/office/drawing/2014/main" id="{7CBFA317-A78C-4B83-9332-53D2200995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641" t="11785" r="20643" b="7400"/>
          <a:stretch/>
        </p:blipFill>
        <p:spPr>
          <a:xfrm>
            <a:off x="1219200" y="1524000"/>
            <a:ext cx="6991200" cy="4800600"/>
          </a:xfrm>
        </p:spPr>
      </p:pic>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ADF0-1A20-47EE-B56B-C87108D1D07A}"/>
              </a:ext>
            </a:extLst>
          </p:cNvPr>
          <p:cNvSpPr>
            <a:spLocks noGrp="1"/>
          </p:cNvSpPr>
          <p:nvPr>
            <p:ph type="title"/>
          </p:nvPr>
        </p:nvSpPr>
        <p:spPr/>
        <p:txBody>
          <a:bodyPr/>
          <a:lstStyle/>
          <a:p>
            <a:pPr algn="l"/>
            <a:r>
              <a:rPr lang="en-US" i="1" u="sng" dirty="0"/>
              <a:t> Admin login page</a:t>
            </a:r>
            <a:endParaRPr lang="en-IN" dirty="0"/>
          </a:p>
        </p:txBody>
      </p:sp>
      <p:pic>
        <p:nvPicPr>
          <p:cNvPr id="5" name="Content Placeholder 4">
            <a:extLst>
              <a:ext uri="{FF2B5EF4-FFF2-40B4-BE49-F238E27FC236}">
                <a16:creationId xmlns:a16="http://schemas.microsoft.com/office/drawing/2014/main" id="{58074D14-C055-4AA2-A497-3DF71A527E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495300" y="1828800"/>
            <a:ext cx="8046156" cy="3733800"/>
          </a:xfrm>
        </p:spPr>
      </p:pic>
    </p:spTree>
    <p:extLst>
      <p:ext uri="{BB962C8B-B14F-4D97-AF65-F5344CB8AC3E}">
        <p14:creationId xmlns:p14="http://schemas.microsoft.com/office/powerpoint/2010/main" val="1006878297"/>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9EE9-89C8-4A6F-B22A-1DFD9FDF503D}"/>
              </a:ext>
            </a:extLst>
          </p:cNvPr>
          <p:cNvSpPr>
            <a:spLocks noGrp="1"/>
          </p:cNvSpPr>
          <p:nvPr>
            <p:ph type="title"/>
          </p:nvPr>
        </p:nvSpPr>
        <p:spPr/>
        <p:txBody>
          <a:bodyPr/>
          <a:lstStyle/>
          <a:p>
            <a:pPr algn="l"/>
            <a:r>
              <a:rPr lang="en-US" i="1" u="sng" dirty="0"/>
              <a:t> Admin home page</a:t>
            </a:r>
            <a:endParaRPr lang="en-IN" dirty="0"/>
          </a:p>
        </p:txBody>
      </p:sp>
      <p:pic>
        <p:nvPicPr>
          <p:cNvPr id="5" name="Content Placeholder 4">
            <a:extLst>
              <a:ext uri="{FF2B5EF4-FFF2-40B4-BE49-F238E27FC236}">
                <a16:creationId xmlns:a16="http://schemas.microsoft.com/office/drawing/2014/main" id="{3F6963EC-342F-4E5E-ADBB-301CA8E52D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548922" y="1562100"/>
            <a:ext cx="8046156" cy="3733800"/>
          </a:xfrm>
        </p:spPr>
      </p:pic>
    </p:spTree>
    <p:extLst>
      <p:ext uri="{BB962C8B-B14F-4D97-AF65-F5344CB8AC3E}">
        <p14:creationId xmlns:p14="http://schemas.microsoft.com/office/powerpoint/2010/main" val="4157870272"/>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8C4A-5247-40FD-91B7-F5B99F0FD3FD}"/>
              </a:ext>
            </a:extLst>
          </p:cNvPr>
          <p:cNvSpPr>
            <a:spLocks noGrp="1"/>
          </p:cNvSpPr>
          <p:nvPr>
            <p:ph type="title"/>
          </p:nvPr>
        </p:nvSpPr>
        <p:spPr/>
        <p:txBody>
          <a:bodyPr/>
          <a:lstStyle/>
          <a:p>
            <a:pPr algn="l"/>
            <a:r>
              <a:rPr lang="en-US" i="1" u="sng" dirty="0"/>
              <a:t> View All Users Page </a:t>
            </a:r>
            <a:endParaRPr lang="en-IN" dirty="0"/>
          </a:p>
        </p:txBody>
      </p:sp>
      <p:pic>
        <p:nvPicPr>
          <p:cNvPr id="5" name="Content Placeholder 4">
            <a:extLst>
              <a:ext uri="{FF2B5EF4-FFF2-40B4-BE49-F238E27FC236}">
                <a16:creationId xmlns:a16="http://schemas.microsoft.com/office/drawing/2014/main" id="{36D44649-D591-4B00-9504-1B7E1F91D0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548922" y="1562100"/>
            <a:ext cx="8046156" cy="3733800"/>
          </a:xfrm>
        </p:spPr>
      </p:pic>
    </p:spTree>
    <p:extLst>
      <p:ext uri="{BB962C8B-B14F-4D97-AF65-F5344CB8AC3E}">
        <p14:creationId xmlns:p14="http://schemas.microsoft.com/office/powerpoint/2010/main" val="2358987227"/>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E8B5-A296-4DF9-9C04-68EDA03FF11C}"/>
              </a:ext>
            </a:extLst>
          </p:cNvPr>
          <p:cNvSpPr>
            <a:spLocks noGrp="1"/>
          </p:cNvSpPr>
          <p:nvPr>
            <p:ph type="title"/>
          </p:nvPr>
        </p:nvSpPr>
        <p:spPr/>
        <p:txBody>
          <a:bodyPr/>
          <a:lstStyle/>
          <a:p>
            <a:pPr algn="l"/>
            <a:r>
              <a:rPr lang="en-US" i="1" u="sng" dirty="0"/>
              <a:t> View All Trainers</a:t>
            </a:r>
            <a:endParaRPr lang="en-IN" dirty="0"/>
          </a:p>
        </p:txBody>
      </p:sp>
      <p:pic>
        <p:nvPicPr>
          <p:cNvPr id="9" name="Content Placeholder 8">
            <a:extLst>
              <a:ext uri="{FF2B5EF4-FFF2-40B4-BE49-F238E27FC236}">
                <a16:creationId xmlns:a16="http://schemas.microsoft.com/office/drawing/2014/main" id="{6F43907C-7ADD-4564-B884-A1754011F4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548922" y="1562100"/>
            <a:ext cx="8046156" cy="3733800"/>
          </a:xfrm>
        </p:spPr>
      </p:pic>
    </p:spTree>
    <p:extLst>
      <p:ext uri="{BB962C8B-B14F-4D97-AF65-F5344CB8AC3E}">
        <p14:creationId xmlns:p14="http://schemas.microsoft.com/office/powerpoint/2010/main" val="474134826"/>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36E-4138-4D9D-B99C-C4D518EBBB69}"/>
              </a:ext>
            </a:extLst>
          </p:cNvPr>
          <p:cNvSpPr>
            <a:spLocks noGrp="1"/>
          </p:cNvSpPr>
          <p:nvPr>
            <p:ph type="title"/>
          </p:nvPr>
        </p:nvSpPr>
        <p:spPr/>
        <p:txBody>
          <a:bodyPr/>
          <a:lstStyle/>
          <a:p>
            <a:pPr algn="l"/>
            <a:r>
              <a:rPr lang="en-US" i="1" u="sng" dirty="0"/>
              <a:t> Add Trainers</a:t>
            </a:r>
            <a:endParaRPr lang="en-IN" dirty="0"/>
          </a:p>
        </p:txBody>
      </p:sp>
      <p:pic>
        <p:nvPicPr>
          <p:cNvPr id="6" name="Content Placeholder 5">
            <a:extLst>
              <a:ext uri="{FF2B5EF4-FFF2-40B4-BE49-F238E27FC236}">
                <a16:creationId xmlns:a16="http://schemas.microsoft.com/office/drawing/2014/main" id="{D3A9E40C-71C4-40A7-ABC1-63B2385F5E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548922" y="1562100"/>
            <a:ext cx="8046156" cy="3733800"/>
          </a:xfrm>
        </p:spPr>
      </p:pic>
    </p:spTree>
    <p:extLst>
      <p:ext uri="{BB962C8B-B14F-4D97-AF65-F5344CB8AC3E}">
        <p14:creationId xmlns:p14="http://schemas.microsoft.com/office/powerpoint/2010/main" val="3073627348"/>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E5ED4-B09D-4E26-8F98-5D876C52B13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533400"/>
            <a:ext cx="9144000" cy="5791200"/>
          </a:xfrm>
          <a:prstGeom prst="rect">
            <a:avLst/>
          </a:prstGeom>
          <a:ln>
            <a:noFill/>
          </a:ln>
          <a:effectLst>
            <a:softEdge rad="112500"/>
          </a:effectLst>
        </p:spPr>
      </p:pic>
      <p:sp>
        <p:nvSpPr>
          <p:cNvPr id="2" name="Title 1"/>
          <p:cNvSpPr>
            <a:spLocks noGrp="1"/>
          </p:cNvSpPr>
          <p:nvPr>
            <p:ph type="title"/>
          </p:nvPr>
        </p:nvSpPr>
        <p:spPr>
          <a:xfrm>
            <a:off x="1371600" y="838200"/>
            <a:ext cx="7543800" cy="1143000"/>
          </a:xfrm>
        </p:spPr>
        <p:txBody>
          <a:bodyPr>
            <a:noAutofit/>
          </a:bodyPr>
          <a:lstStyle/>
          <a:p>
            <a:pPr algn="r"/>
            <a:r>
              <a:rPr lang="en-US" sz="4800" b="1" i="1" dirty="0">
                <a:solidFill>
                  <a:schemeClr val="bg1"/>
                </a:solidFill>
                <a:effectLst>
                  <a:outerShdw blurRad="38100" dist="38100" dir="2700000" algn="tl">
                    <a:srgbClr val="000000">
                      <a:alpha val="43137"/>
                    </a:srgbClr>
                  </a:outerShdw>
                </a:effectLst>
              </a:rPr>
              <a:t>GYM MANAGEMENT</a:t>
            </a:r>
            <a:br>
              <a:rPr lang="en-US" sz="4800" b="1" i="1" dirty="0">
                <a:solidFill>
                  <a:schemeClr val="bg1"/>
                </a:solidFill>
                <a:effectLst>
                  <a:outerShdw blurRad="38100" dist="38100" dir="2700000" algn="tl">
                    <a:srgbClr val="000000">
                      <a:alpha val="43137"/>
                    </a:srgbClr>
                  </a:outerShdw>
                </a:effectLst>
              </a:rPr>
            </a:br>
            <a:r>
              <a:rPr lang="en-US" sz="4800" b="1" i="1" dirty="0">
                <a:solidFill>
                  <a:schemeClr val="bg1"/>
                </a:solidFill>
                <a:effectLst>
                  <a:outerShdw blurRad="38100" dist="38100" dir="2700000" algn="tl">
                    <a:srgbClr val="000000">
                      <a:alpha val="43137"/>
                    </a:srgbClr>
                  </a:outerShdw>
                </a:effectLst>
              </a:rPr>
              <a:t> SYSTEM</a:t>
            </a:r>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2AE0-EECD-442C-82D1-0580BA75462E}"/>
              </a:ext>
            </a:extLst>
          </p:cNvPr>
          <p:cNvSpPr>
            <a:spLocks noGrp="1"/>
          </p:cNvSpPr>
          <p:nvPr>
            <p:ph type="title"/>
          </p:nvPr>
        </p:nvSpPr>
        <p:spPr/>
        <p:txBody>
          <a:bodyPr/>
          <a:lstStyle/>
          <a:p>
            <a:pPr algn="l"/>
            <a:r>
              <a:rPr lang="en-US" i="1" u="sng" dirty="0"/>
              <a:t> View All Exercise</a:t>
            </a:r>
            <a:endParaRPr lang="en-IN" dirty="0"/>
          </a:p>
        </p:txBody>
      </p:sp>
      <p:pic>
        <p:nvPicPr>
          <p:cNvPr id="5" name="Content Placeholder 4">
            <a:extLst>
              <a:ext uri="{FF2B5EF4-FFF2-40B4-BE49-F238E27FC236}">
                <a16:creationId xmlns:a16="http://schemas.microsoft.com/office/drawing/2014/main" id="{AF50CC9B-E965-421B-9D04-DDED871C69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548922" y="1562100"/>
            <a:ext cx="8046156" cy="3733800"/>
          </a:xfrm>
        </p:spPr>
      </p:pic>
    </p:spTree>
    <p:extLst>
      <p:ext uri="{BB962C8B-B14F-4D97-AF65-F5344CB8AC3E}">
        <p14:creationId xmlns:p14="http://schemas.microsoft.com/office/powerpoint/2010/main" val="625099231"/>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9AAD-3358-4B64-88D2-CF3BE499D58E}"/>
              </a:ext>
            </a:extLst>
          </p:cNvPr>
          <p:cNvSpPr>
            <a:spLocks noGrp="1"/>
          </p:cNvSpPr>
          <p:nvPr>
            <p:ph type="title"/>
          </p:nvPr>
        </p:nvSpPr>
        <p:spPr/>
        <p:txBody>
          <a:bodyPr/>
          <a:lstStyle/>
          <a:p>
            <a:pPr algn="l"/>
            <a:r>
              <a:rPr lang="en-US" i="1" u="sng" dirty="0"/>
              <a:t> Add Exercise</a:t>
            </a:r>
            <a:endParaRPr lang="en-IN" dirty="0"/>
          </a:p>
        </p:txBody>
      </p:sp>
      <p:pic>
        <p:nvPicPr>
          <p:cNvPr id="7" name="Content Placeholder 6">
            <a:extLst>
              <a:ext uri="{FF2B5EF4-FFF2-40B4-BE49-F238E27FC236}">
                <a16:creationId xmlns:a16="http://schemas.microsoft.com/office/drawing/2014/main" id="{307912BF-3AD4-47FF-A6CD-DF4B06AC4A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85" b="5717"/>
          <a:stretch/>
        </p:blipFill>
        <p:spPr>
          <a:xfrm>
            <a:off x="548922" y="1562100"/>
            <a:ext cx="8046156" cy="3733800"/>
          </a:xfrm>
        </p:spPr>
      </p:pic>
    </p:spTree>
    <p:extLst>
      <p:ext uri="{BB962C8B-B14F-4D97-AF65-F5344CB8AC3E}">
        <p14:creationId xmlns:p14="http://schemas.microsoft.com/office/powerpoint/2010/main" val="2332646414"/>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i="1" u="sng" dirty="0">
                <a:solidFill>
                  <a:srgbClr val="00B050"/>
                </a:solidFill>
              </a:rPr>
              <a:t>OUTCOMES</a:t>
            </a:r>
          </a:p>
        </p:txBody>
      </p:sp>
      <p:sp>
        <p:nvSpPr>
          <p:cNvPr id="3" name="Content Placeholder 2"/>
          <p:cNvSpPr>
            <a:spLocks noGrp="1"/>
          </p:cNvSpPr>
          <p:nvPr>
            <p:ph idx="1"/>
          </p:nvPr>
        </p:nvSpPr>
        <p:spPr/>
        <p:txBody>
          <a:bodyPr>
            <a:normAutofit fontScale="47500" lnSpcReduction="20000"/>
          </a:bodyPr>
          <a:lstStyle/>
          <a:p>
            <a:pPr lvl="0"/>
            <a:r>
              <a:rPr lang="en-IN" dirty="0"/>
              <a:t>Security of data.</a:t>
            </a:r>
          </a:p>
          <a:p>
            <a:pPr marL="0" lvl="0" indent="0">
              <a:buNone/>
            </a:pPr>
            <a:r>
              <a:rPr lang="en-IN" dirty="0"/>
              <a:t> </a:t>
            </a:r>
          </a:p>
          <a:p>
            <a:pPr lvl="0"/>
            <a:r>
              <a:rPr lang="en-IN" dirty="0"/>
              <a:t>Ensure data accuracy’s.</a:t>
            </a:r>
          </a:p>
          <a:p>
            <a:pPr marL="0" indent="0">
              <a:buNone/>
            </a:pPr>
            <a:r>
              <a:rPr lang="en-IN" dirty="0"/>
              <a:t> </a:t>
            </a:r>
          </a:p>
          <a:p>
            <a:pPr lvl="0"/>
            <a:r>
              <a:rPr lang="en-IN" dirty="0"/>
              <a:t>Proper control of the higher officials.</a:t>
            </a:r>
          </a:p>
          <a:p>
            <a:pPr marL="0" indent="0">
              <a:buNone/>
            </a:pPr>
            <a:r>
              <a:rPr lang="en-IN" dirty="0"/>
              <a:t> </a:t>
            </a:r>
          </a:p>
          <a:p>
            <a:pPr lvl="0"/>
            <a:r>
              <a:rPr lang="en-IN" dirty="0"/>
              <a:t>Minimize manual data entry.</a:t>
            </a:r>
          </a:p>
          <a:p>
            <a:pPr marL="0" indent="0">
              <a:buNone/>
            </a:pPr>
            <a:r>
              <a:rPr lang="en-IN" dirty="0"/>
              <a:t> </a:t>
            </a:r>
          </a:p>
          <a:p>
            <a:pPr lvl="0"/>
            <a:r>
              <a:rPr lang="en-IN" dirty="0"/>
              <a:t>Minimum time needed for the various processing.</a:t>
            </a:r>
          </a:p>
          <a:p>
            <a:pPr marL="0" indent="0">
              <a:buNone/>
            </a:pPr>
            <a:r>
              <a:rPr lang="en-IN" dirty="0"/>
              <a:t> </a:t>
            </a:r>
          </a:p>
          <a:p>
            <a:pPr lvl="0"/>
            <a:r>
              <a:rPr lang="en-IN" dirty="0"/>
              <a:t>Greater efficiency.</a:t>
            </a:r>
          </a:p>
          <a:p>
            <a:pPr marL="0" indent="0">
              <a:buNone/>
            </a:pPr>
            <a:r>
              <a:rPr lang="en-IN" dirty="0"/>
              <a:t> </a:t>
            </a:r>
          </a:p>
          <a:p>
            <a:pPr lvl="0"/>
            <a:r>
              <a:rPr lang="en-IN" dirty="0"/>
              <a:t>Better service.</a:t>
            </a:r>
          </a:p>
          <a:p>
            <a:pPr marL="0" indent="0">
              <a:buNone/>
            </a:pPr>
            <a:r>
              <a:rPr lang="en-IN" dirty="0"/>
              <a:t> </a:t>
            </a:r>
          </a:p>
          <a:p>
            <a:pPr lvl="0"/>
            <a:r>
              <a:rPr lang="en-IN" dirty="0"/>
              <a:t>User friendliness and interactive.</a:t>
            </a:r>
          </a:p>
          <a:p>
            <a:pPr marL="0" indent="0">
              <a:buNone/>
            </a:pPr>
            <a:r>
              <a:rPr lang="en-IN" dirty="0"/>
              <a:t> </a:t>
            </a:r>
          </a:p>
          <a:p>
            <a:pPr lvl="0"/>
            <a:r>
              <a:rPr lang="en-IN" dirty="0"/>
              <a:t>Minimum time required.</a:t>
            </a:r>
          </a:p>
          <a:p>
            <a:pPr marL="0" indent="0">
              <a:buNone/>
            </a:pPr>
            <a:r>
              <a:rPr lang="en-IN" dirty="0"/>
              <a:t> </a:t>
            </a:r>
          </a:p>
          <a:p>
            <a:pPr lvl="0"/>
            <a:r>
              <a:rPr lang="en-IN" dirty="0"/>
              <a:t>Reduces the cost of maintenance.</a:t>
            </a:r>
          </a:p>
          <a:p>
            <a:pPr algn="r">
              <a:buNone/>
            </a:pPr>
            <a:endParaRPr lang="en-US" dirty="0"/>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i="1" u="sng" dirty="0">
                <a:solidFill>
                  <a:schemeClr val="tx2">
                    <a:lumMod val="60000"/>
                    <a:lumOff val="40000"/>
                  </a:schemeClr>
                </a:solidFill>
              </a:rPr>
              <a:t>CONCLUSION</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           </a:t>
            </a:r>
            <a:r>
              <a:rPr lang="en-IN" dirty="0"/>
              <a:t> </a:t>
            </a:r>
          </a:p>
          <a:p>
            <a:r>
              <a:rPr lang="en-IN" dirty="0"/>
              <a:t>The “</a:t>
            </a:r>
            <a:r>
              <a:rPr lang="en-IN" b="1" dirty="0"/>
              <a:t>GYM MANAGEMENT SYSTEM</a:t>
            </a:r>
            <a:r>
              <a:rPr lang="en-IN" dirty="0"/>
              <a:t>” is successfully designed and developed to fulfilling the necessary requirements, as identified in the requirements analysis phase, such as the system is very much user friendly, form level validation and field level validation are performing very efficiently. The old manual system was suffering from a series of drawbacks. The present project has been developed to meet the aspirations indicated in the modern age. </a:t>
            </a:r>
          </a:p>
          <a:p>
            <a:pPr algn="r">
              <a:buNone/>
            </a:pPr>
            <a:endParaRPr lang="en-US" dirty="0"/>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457200" y="2133600"/>
            <a:ext cx="8371202" cy="1569660"/>
          </a:xfrm>
          <a:prstGeom prst="rect">
            <a:avLst/>
          </a:prstGeom>
          <a:noFill/>
        </p:spPr>
        <p:txBody>
          <a:bodyPr wrap="none" lIns="91440" tIns="45720" rIns="91440" bIns="45720">
            <a:spAutoFit/>
          </a:bodyPr>
          <a:lstStyle/>
          <a:p>
            <a:pPr algn="ctr"/>
            <a:r>
              <a:rPr lang="en-US" sz="9600" b="1" i="1" dirty="0">
                <a:ln w="19050">
                  <a:solidFill>
                    <a:schemeClr val="tx2">
                      <a:tint val="1000"/>
                    </a:schemeClr>
                  </a:solidFill>
                  <a:prstDash val="solid"/>
                </a:ln>
                <a:solidFill>
                  <a:schemeClr val="tx1">
                    <a:lumMod val="85000"/>
                    <a:lumOff val="15000"/>
                  </a:schemeClr>
                </a:solidFill>
                <a:effectLst>
                  <a:outerShdw blurRad="50000" dist="50800" dir="7500000" algn="tl">
                    <a:srgbClr val="000000">
                      <a:shade val="5000"/>
                      <a:alpha val="35000"/>
                    </a:srgbClr>
                  </a:outerShdw>
                </a:effectLst>
              </a:rPr>
              <a:t>THANK YOU</a:t>
            </a:r>
            <a:endParaRPr lang="en-US" sz="9600" b="1" i="1" cap="none" spc="0" dirty="0">
              <a:ln w="19050">
                <a:solidFill>
                  <a:schemeClr val="tx2">
                    <a:tint val="1000"/>
                  </a:schemeClr>
                </a:solidFill>
                <a:prstDash val="solid"/>
              </a:ln>
              <a:solidFill>
                <a:schemeClr val="tx1">
                  <a:lumMod val="85000"/>
                  <a:lumOff val="15000"/>
                </a:schemeClr>
              </a:solidFill>
              <a:effectLst>
                <a:outerShdw blurRad="50000" dist="50800" dir="7500000" algn="tl">
                  <a:srgbClr val="000000">
                    <a:shade val="5000"/>
                    <a:alpha val="35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83512"/>
          </a:xfrm>
        </p:spPr>
        <p:txBody>
          <a:bodyPr>
            <a:noAutofit/>
          </a:bodyPr>
          <a:lstStyle/>
          <a:p>
            <a:r>
              <a:rPr lang="en-US" sz="6600" b="1" i="1" u="sng" dirty="0">
                <a:solidFill>
                  <a:srgbClr val="FF0000"/>
                </a:solidFill>
              </a:rPr>
              <a:t>INRODUCTION</a:t>
            </a:r>
          </a:p>
        </p:txBody>
      </p:sp>
      <p:sp>
        <p:nvSpPr>
          <p:cNvPr id="3" name="Subtitle 2"/>
          <p:cNvSpPr>
            <a:spLocks noGrp="1"/>
          </p:cNvSpPr>
          <p:nvPr>
            <p:ph type="subTitle" idx="1"/>
          </p:nvPr>
        </p:nvSpPr>
        <p:spPr>
          <a:xfrm>
            <a:off x="381000" y="1219200"/>
            <a:ext cx="8238978" cy="5181600"/>
          </a:xfrm>
        </p:spPr>
        <p:txBody>
          <a:bodyPr>
            <a:noAutofit/>
          </a:bodyPr>
          <a:lstStyle/>
          <a:p>
            <a:r>
              <a:rPr lang="en-IN" sz="2800" dirty="0">
                <a:solidFill>
                  <a:schemeClr val="tx1"/>
                </a:solidFill>
              </a:rPr>
              <a:t>We all know health is a wealth. We do not need a fancy car, big apartment, a doctor degree without a health. Being healthy is a first thing we need to keep in mind. Because most of time our attitude depends on how we feel. Being healthy and fit gives us energy to do anything. Physical fitness is very necessary for a healthy and tension free life. Physical fitness includes diet, exercise and sleep. These three basic things have their own importance in each individual's life and everyone should be sensible with regard to these for a healthy life.</a:t>
            </a:r>
          </a:p>
          <a:p>
            <a:r>
              <a:rPr lang="en-IN" sz="2800" dirty="0"/>
              <a:t> </a:t>
            </a:r>
          </a:p>
          <a:p>
            <a:endParaRPr lang="en-US" sz="2800" dirty="0"/>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18A3-4791-48E9-B5E3-8C89AEAE5B24}"/>
              </a:ext>
            </a:extLst>
          </p:cNvPr>
          <p:cNvSpPr>
            <a:spLocks noGrp="1"/>
          </p:cNvSpPr>
          <p:nvPr>
            <p:ph type="ctrTitle"/>
          </p:nvPr>
        </p:nvSpPr>
        <p:spPr>
          <a:xfrm>
            <a:off x="533400" y="0"/>
            <a:ext cx="7772400" cy="1470025"/>
          </a:xfrm>
        </p:spPr>
        <p:txBody>
          <a:bodyPr/>
          <a:lstStyle/>
          <a:p>
            <a:r>
              <a:rPr lang="en-US" b="1" i="1" u="sng" dirty="0">
                <a:solidFill>
                  <a:srgbClr val="FF0000"/>
                </a:solidFill>
              </a:rPr>
              <a:t>ABSTRACT</a:t>
            </a:r>
            <a:endParaRPr lang="en-IN" b="1" i="1" u="sng" dirty="0">
              <a:solidFill>
                <a:srgbClr val="FF0000"/>
              </a:solidFill>
            </a:endParaRPr>
          </a:p>
        </p:txBody>
      </p:sp>
      <p:sp>
        <p:nvSpPr>
          <p:cNvPr id="3" name="Subtitle 2">
            <a:extLst>
              <a:ext uri="{FF2B5EF4-FFF2-40B4-BE49-F238E27FC236}">
                <a16:creationId xmlns:a16="http://schemas.microsoft.com/office/drawing/2014/main" id="{16447A07-82E3-4075-B922-8B46F15A2F57}"/>
              </a:ext>
            </a:extLst>
          </p:cNvPr>
          <p:cNvSpPr>
            <a:spLocks noGrp="1"/>
          </p:cNvSpPr>
          <p:nvPr>
            <p:ph type="subTitle" idx="1"/>
          </p:nvPr>
        </p:nvSpPr>
        <p:spPr>
          <a:xfrm>
            <a:off x="266700" y="1600200"/>
            <a:ext cx="8610600" cy="4343400"/>
          </a:xfrm>
        </p:spPr>
        <p:txBody>
          <a:bodyPr anchor="ctr">
            <a:normAutofit fontScale="62500" lnSpcReduction="20000"/>
          </a:bodyPr>
          <a:lstStyle/>
          <a:p>
            <a:r>
              <a:rPr lang="en-US" dirty="0">
                <a:solidFill>
                  <a:schemeClr val="tx1">
                    <a:lumMod val="95000"/>
                    <a:lumOff val="5000"/>
                  </a:schemeClr>
                </a:solidFill>
              </a:rPr>
              <a:t>Any business that does not have a website is missing out on one of the most powerful marketing tools available to them. The main reason that it is important for businesses to have a website is how people are likely to find you. These days most people will go online and research products and companies before they make a purchase. For this reason of dependency on online, we develop a website for a gymnasium in which customer can get all information about the gymnasium and he/she can access or enroll at the gym via online. Usually, the client uses MS Excel or paper, and maintains their records, however it is not possible them to share the data from multiple system in multi user environment, there is lot of duplicate work, and chance of mistake. When the records are changed they need to update each and every excel file. The Smart Gym Management System eliminates most of the limitations of the existing software. Increasing efficiency and effectiveness, automation, accuracy, user-friendly interface, information availability, communication capacity, maintenance, cost reduction makes our system smarter than the existing system</a:t>
            </a:r>
            <a:r>
              <a:rPr lang="en-US" dirty="0"/>
              <a:t>. </a:t>
            </a:r>
            <a:endParaRPr lang="en-IN" dirty="0"/>
          </a:p>
          <a:p>
            <a:endParaRPr lang="en-IN" dirty="0"/>
          </a:p>
        </p:txBody>
      </p:sp>
    </p:spTree>
    <p:extLst>
      <p:ext uri="{BB962C8B-B14F-4D97-AF65-F5344CB8AC3E}">
        <p14:creationId xmlns:p14="http://schemas.microsoft.com/office/powerpoint/2010/main" val="100119774"/>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r>
              <a:rPr lang="en-US" sz="8800" b="1" i="1" u="sng" dirty="0">
                <a:solidFill>
                  <a:schemeClr val="accent2">
                    <a:lumMod val="75000"/>
                  </a:schemeClr>
                </a:solidFill>
              </a:rPr>
              <a:t>OBJECTIVES</a:t>
            </a:r>
          </a:p>
        </p:txBody>
      </p:sp>
      <p:sp>
        <p:nvSpPr>
          <p:cNvPr id="3" name="Content Placeholder 2"/>
          <p:cNvSpPr>
            <a:spLocks noGrp="1"/>
          </p:cNvSpPr>
          <p:nvPr>
            <p:ph idx="1"/>
          </p:nvPr>
        </p:nvSpPr>
        <p:spPr>
          <a:xfrm>
            <a:off x="457200" y="1676400"/>
            <a:ext cx="8229600" cy="4800600"/>
          </a:xfrm>
        </p:spPr>
        <p:txBody>
          <a:bodyPr>
            <a:noAutofit/>
          </a:bodyPr>
          <a:lstStyle/>
          <a:p>
            <a:pPr>
              <a:buNone/>
            </a:pPr>
            <a:r>
              <a:rPr lang="en-US" sz="1300" dirty="0">
                <a:solidFill>
                  <a:schemeClr val="tx1">
                    <a:lumMod val="95000"/>
                    <a:lumOff val="5000"/>
                  </a:schemeClr>
                </a:solidFill>
              </a:rPr>
              <a:t> </a:t>
            </a:r>
          </a:p>
          <a:p>
            <a:pPr lvl="0"/>
            <a:r>
              <a:rPr lang="en-IN" sz="1300" dirty="0">
                <a:solidFill>
                  <a:schemeClr val="tx1">
                    <a:lumMod val="95000"/>
                    <a:lumOff val="5000"/>
                  </a:schemeClr>
                </a:solidFill>
              </a:rPr>
              <a:t>The main objective of the projective is to develop software that facilities for the data storage, data maintenance and its retrieval for the gym in an igneous way.</a:t>
            </a:r>
          </a:p>
          <a:p>
            <a:r>
              <a:rPr lang="en-IN" sz="1300" dirty="0">
                <a:solidFill>
                  <a:schemeClr val="tx1">
                    <a:lumMod val="95000"/>
                    <a:lumOff val="5000"/>
                  </a:schemeClr>
                </a:solidFill>
              </a:rPr>
              <a:t> </a:t>
            </a:r>
          </a:p>
          <a:p>
            <a:pPr lvl="0"/>
            <a:r>
              <a:rPr lang="en-IN" sz="1300" dirty="0">
                <a:solidFill>
                  <a:schemeClr val="tx1">
                    <a:lumMod val="95000"/>
                    <a:lumOff val="5000"/>
                  </a:schemeClr>
                </a:solidFill>
              </a:rPr>
              <a:t>To store the record of the customers, the staff that has the privileges to access, modify and delete any record and finally the service, gym provides to its customers.</a:t>
            </a:r>
          </a:p>
          <a:p>
            <a:r>
              <a:rPr lang="en-IN" sz="1300" dirty="0">
                <a:solidFill>
                  <a:schemeClr val="tx1">
                    <a:lumMod val="95000"/>
                    <a:lumOff val="5000"/>
                  </a:schemeClr>
                </a:solidFill>
              </a:rPr>
              <a:t> </a:t>
            </a:r>
          </a:p>
          <a:p>
            <a:pPr lvl="0"/>
            <a:r>
              <a:rPr lang="en-IN" sz="1300" dirty="0">
                <a:solidFill>
                  <a:schemeClr val="tx1">
                    <a:lumMod val="95000"/>
                    <a:lumOff val="5000"/>
                  </a:schemeClr>
                </a:solidFill>
              </a:rPr>
              <a:t>Also only staff has the privilege to access any database and make the required changes, if necessary.</a:t>
            </a:r>
          </a:p>
          <a:p>
            <a:r>
              <a:rPr lang="en-IN" sz="1300" dirty="0">
                <a:solidFill>
                  <a:schemeClr val="tx1">
                    <a:lumMod val="95000"/>
                    <a:lumOff val="5000"/>
                  </a:schemeClr>
                </a:solidFill>
              </a:rPr>
              <a:t> </a:t>
            </a:r>
          </a:p>
          <a:p>
            <a:pPr lvl="0"/>
            <a:r>
              <a:rPr lang="en-IN" sz="1300" dirty="0">
                <a:solidFill>
                  <a:schemeClr val="tx1">
                    <a:lumMod val="95000"/>
                    <a:lumOff val="5000"/>
                  </a:schemeClr>
                </a:solidFill>
              </a:rPr>
              <a:t>To develop easy-to-use software which handles the customer-staff relationship in an effective manner.</a:t>
            </a:r>
          </a:p>
          <a:p>
            <a:r>
              <a:rPr lang="en-IN" sz="1300" dirty="0">
                <a:solidFill>
                  <a:schemeClr val="tx1">
                    <a:lumMod val="95000"/>
                    <a:lumOff val="5000"/>
                  </a:schemeClr>
                </a:solidFill>
              </a:rPr>
              <a:t> </a:t>
            </a:r>
          </a:p>
          <a:p>
            <a:pPr lvl="0"/>
            <a:r>
              <a:rPr lang="en-IN" sz="1300" dirty="0">
                <a:solidFill>
                  <a:schemeClr val="tx1">
                    <a:lumMod val="95000"/>
                    <a:lumOff val="5000"/>
                  </a:schemeClr>
                </a:solidFill>
              </a:rPr>
              <a:t>To develop a user-friendly system that requires minimal user training. Most of the features and function are similar to those on any windows platform.</a:t>
            </a:r>
          </a:p>
          <a:p>
            <a:r>
              <a:rPr lang="en-IN" sz="1300" dirty="0">
                <a:solidFill>
                  <a:schemeClr val="tx1">
                    <a:lumMod val="95000"/>
                    <a:lumOff val="5000"/>
                  </a:schemeClr>
                </a:solidFill>
              </a:rPr>
              <a:t> </a:t>
            </a:r>
          </a:p>
          <a:p>
            <a:pPr lvl="0"/>
            <a:r>
              <a:rPr lang="en-IN" sz="1300" dirty="0">
                <a:solidFill>
                  <a:schemeClr val="tx1">
                    <a:lumMod val="95000"/>
                    <a:lumOff val="5000"/>
                  </a:schemeClr>
                </a:solidFill>
              </a:rPr>
              <a:t>Secured data storage for authority end.</a:t>
            </a:r>
          </a:p>
          <a:p>
            <a:r>
              <a:rPr lang="en-IN" sz="1300" dirty="0">
                <a:solidFill>
                  <a:schemeClr val="tx1">
                    <a:lumMod val="95000"/>
                    <a:lumOff val="5000"/>
                  </a:schemeClr>
                </a:solidFill>
              </a:rPr>
              <a:t> </a:t>
            </a:r>
          </a:p>
          <a:p>
            <a:pPr lvl="0"/>
            <a:r>
              <a:rPr lang="en-IN" sz="1300" dirty="0">
                <a:solidFill>
                  <a:schemeClr val="tx1">
                    <a:lumMod val="95000"/>
                    <a:lumOff val="5000"/>
                  </a:schemeClr>
                </a:solidFill>
              </a:rPr>
              <a:t>Secure the user ends data by providing each user’s own personal credentials.</a:t>
            </a:r>
          </a:p>
          <a:p>
            <a:r>
              <a:rPr lang="en-IN" sz="1300" dirty="0">
                <a:solidFill>
                  <a:schemeClr val="tx1">
                    <a:lumMod val="95000"/>
                    <a:lumOff val="5000"/>
                  </a:schemeClr>
                </a:solidFill>
              </a:rPr>
              <a:t> </a:t>
            </a:r>
          </a:p>
          <a:p>
            <a:pPr lvl="0"/>
            <a:r>
              <a:rPr lang="en-IN" sz="1300" dirty="0">
                <a:solidFill>
                  <a:schemeClr val="tx1">
                    <a:lumMod val="95000"/>
                    <a:lumOff val="5000"/>
                  </a:schemeClr>
                </a:solidFill>
              </a:rPr>
              <a:t>To provide better graphical user interface.</a:t>
            </a:r>
          </a:p>
          <a:p>
            <a:r>
              <a:rPr lang="en-IN" sz="1300" dirty="0">
                <a:solidFill>
                  <a:schemeClr val="tx1">
                    <a:lumMod val="95000"/>
                    <a:lumOff val="5000"/>
                  </a:schemeClr>
                </a:solidFill>
              </a:rPr>
              <a:t> </a:t>
            </a:r>
          </a:p>
          <a:p>
            <a:pPr lvl="0"/>
            <a:r>
              <a:rPr lang="en-IN" sz="1300" dirty="0">
                <a:solidFill>
                  <a:schemeClr val="tx1">
                    <a:lumMod val="95000"/>
                    <a:lumOff val="5000"/>
                  </a:schemeClr>
                </a:solidFill>
              </a:rPr>
              <a:t>Computerization can be helpful as means of saving time and money.</a:t>
            </a:r>
          </a:p>
          <a:p>
            <a:pPr marL="0" indent="0">
              <a:buNone/>
            </a:pPr>
            <a:endParaRPr lang="en-US" sz="1300" dirty="0">
              <a:solidFill>
                <a:schemeClr val="tx1">
                  <a:lumMod val="95000"/>
                  <a:lumOff val="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7A9D-392D-4354-9DAE-B9BEF2018A9F}"/>
              </a:ext>
            </a:extLst>
          </p:cNvPr>
          <p:cNvSpPr>
            <a:spLocks noGrp="1"/>
          </p:cNvSpPr>
          <p:nvPr>
            <p:ph type="title"/>
          </p:nvPr>
        </p:nvSpPr>
        <p:spPr/>
        <p:txBody>
          <a:bodyPr/>
          <a:lstStyle/>
          <a:p>
            <a:r>
              <a:rPr lang="en-US" b="1" i="1" u="sng" dirty="0">
                <a:solidFill>
                  <a:schemeClr val="accent6">
                    <a:lumMod val="75000"/>
                  </a:schemeClr>
                </a:solidFill>
              </a:rPr>
              <a:t>Schema DIAGRAM</a:t>
            </a:r>
            <a:endParaRPr lang="en-IN" dirty="0"/>
          </a:p>
        </p:txBody>
      </p:sp>
      <p:pic>
        <p:nvPicPr>
          <p:cNvPr id="4" name="Picture 3">
            <a:extLst>
              <a:ext uri="{FF2B5EF4-FFF2-40B4-BE49-F238E27FC236}">
                <a16:creationId xmlns:a16="http://schemas.microsoft.com/office/drawing/2014/main" id="{F0ABB01C-94CF-448A-B923-2D642923E9C6}"/>
              </a:ext>
            </a:extLst>
          </p:cNvPr>
          <p:cNvPicPr>
            <a:picLocks noChangeAspect="1"/>
          </p:cNvPicPr>
          <p:nvPr/>
        </p:nvPicPr>
        <p:blipFill rotWithShape="1">
          <a:blip r:embed="rId2">
            <a:extLst>
              <a:ext uri="{28A0092B-C50C-407E-A947-70E740481C1C}">
                <a14:useLocalDpi xmlns:a14="http://schemas.microsoft.com/office/drawing/2010/main" val="0"/>
              </a:ext>
            </a:extLst>
          </a:blip>
          <a:srcRect l="24167" t="21851" r="25833" b="8520"/>
          <a:stretch/>
        </p:blipFill>
        <p:spPr>
          <a:xfrm>
            <a:off x="1524000" y="1600200"/>
            <a:ext cx="6096000" cy="4343400"/>
          </a:xfrm>
          <a:prstGeom prst="rect">
            <a:avLst/>
          </a:prstGeom>
        </p:spPr>
      </p:pic>
    </p:spTree>
    <p:extLst>
      <p:ext uri="{BB962C8B-B14F-4D97-AF65-F5344CB8AC3E}">
        <p14:creationId xmlns:p14="http://schemas.microsoft.com/office/powerpoint/2010/main" val="356475796"/>
      </p:ext>
    </p:extLst>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i="1" u="sng" dirty="0">
                <a:solidFill>
                  <a:schemeClr val="accent6">
                    <a:lumMod val="75000"/>
                  </a:schemeClr>
                </a:solidFill>
              </a:rPr>
              <a:t>E-R DIAGRAM</a:t>
            </a:r>
          </a:p>
        </p:txBody>
      </p:sp>
      <p:pic>
        <p:nvPicPr>
          <p:cNvPr id="87" name="Content Placeholder 86" descr="ER DIAGRAM - Word">
            <a:extLst>
              <a:ext uri="{FF2B5EF4-FFF2-40B4-BE49-F238E27FC236}">
                <a16:creationId xmlns:a16="http://schemas.microsoft.com/office/drawing/2014/main" id="{86376BC5-36B8-437A-8123-7DCC6026E5C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986" t="23123" r="21239" b="6675"/>
          <a:stretch/>
        </p:blipFill>
        <p:spPr>
          <a:xfrm>
            <a:off x="228599" y="1524000"/>
            <a:ext cx="8760279" cy="4648200"/>
          </a:xfrm>
        </p:spPr>
      </p:pic>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u="sng" dirty="0">
                <a:solidFill>
                  <a:schemeClr val="accent4">
                    <a:lumMod val="75000"/>
                  </a:schemeClr>
                </a:solidFill>
              </a:rPr>
              <a:t>SYSTEM REQUIREMENTS SPECIFICATION</a:t>
            </a:r>
          </a:p>
        </p:txBody>
      </p:sp>
      <p:sp>
        <p:nvSpPr>
          <p:cNvPr id="3" name="Content Placeholder 2"/>
          <p:cNvSpPr>
            <a:spLocks noGrp="1"/>
          </p:cNvSpPr>
          <p:nvPr>
            <p:ph idx="1"/>
          </p:nvPr>
        </p:nvSpPr>
        <p:spPr>
          <a:xfrm>
            <a:off x="304800" y="1600200"/>
            <a:ext cx="8229600" cy="4525963"/>
          </a:xfrm>
        </p:spPr>
        <p:txBody>
          <a:bodyPr>
            <a:normAutofit fontScale="47500" lnSpcReduction="20000"/>
          </a:bodyPr>
          <a:lstStyle/>
          <a:p>
            <a:pPr>
              <a:buNone/>
            </a:pPr>
            <a:endParaRPr lang="en-US" sz="6700" i="1" u="sng" dirty="0"/>
          </a:p>
          <a:p>
            <a:pPr>
              <a:buNone/>
            </a:pPr>
            <a:r>
              <a:rPr lang="en-US" sz="6700" i="1" u="sng" dirty="0"/>
              <a:t>HARDWARE REQUIREMENTS</a:t>
            </a:r>
          </a:p>
          <a:p>
            <a:pPr marL="0" indent="0">
              <a:buNone/>
            </a:pPr>
            <a:r>
              <a:rPr lang="en-IN" dirty="0"/>
              <a:t> </a:t>
            </a:r>
          </a:p>
          <a:p>
            <a:pPr lvl="0"/>
            <a:r>
              <a:rPr lang="en-IN" dirty="0"/>
              <a:t>Processor :- Celeron or above</a:t>
            </a:r>
          </a:p>
          <a:p>
            <a:pPr lvl="0"/>
            <a:r>
              <a:rPr lang="en-IN" dirty="0"/>
              <a:t>Windows:- Windows 7 or higher</a:t>
            </a:r>
          </a:p>
          <a:p>
            <a:pPr lvl="0"/>
            <a:r>
              <a:rPr lang="en-IN" dirty="0"/>
              <a:t>RAM:-2 GB </a:t>
            </a:r>
          </a:p>
          <a:p>
            <a:pPr lvl="0"/>
            <a:r>
              <a:rPr lang="en-IN" dirty="0"/>
              <a:t>Hard disk:-100 GB(</a:t>
            </a:r>
            <a:r>
              <a:rPr lang="en-IN" dirty="0" err="1"/>
              <a:t>Recomended</a:t>
            </a:r>
            <a:r>
              <a:rPr lang="en-IN" dirty="0"/>
              <a:t>)</a:t>
            </a:r>
          </a:p>
          <a:p>
            <a:pPr lvl="0">
              <a:buNone/>
            </a:pPr>
            <a:endParaRPr lang="en-US" dirty="0"/>
          </a:p>
          <a:p>
            <a:pPr lvl="0">
              <a:buNone/>
            </a:pPr>
            <a:r>
              <a:rPr lang="en-US" sz="6700" i="1" u="sng" dirty="0"/>
              <a:t>SOFTWARE REQUIREMENTS:</a:t>
            </a:r>
          </a:p>
          <a:p>
            <a:pPr>
              <a:buNone/>
            </a:pPr>
            <a:r>
              <a:rPr lang="en-US" dirty="0"/>
              <a:t> </a:t>
            </a:r>
          </a:p>
          <a:p>
            <a:pPr lvl="0"/>
            <a:r>
              <a:rPr lang="en-US" dirty="0"/>
              <a:t> </a:t>
            </a:r>
            <a:r>
              <a:rPr lang="en-IN" dirty="0"/>
              <a:t>Operating System:- Windows,Lunix,Mac </a:t>
            </a:r>
            <a:r>
              <a:rPr lang="en-IN" dirty="0" err="1"/>
              <a:t>os</a:t>
            </a:r>
            <a:endParaRPr lang="en-IN" dirty="0"/>
          </a:p>
          <a:p>
            <a:pPr lvl="0"/>
            <a:r>
              <a:rPr lang="en-IN" dirty="0"/>
              <a:t>Programming Language:- PHP</a:t>
            </a:r>
          </a:p>
          <a:p>
            <a:pPr lvl="0"/>
            <a:r>
              <a:rPr lang="en-IN" dirty="0"/>
              <a:t>User Interface:- HTML,CSS</a:t>
            </a:r>
          </a:p>
          <a:p>
            <a:pPr lvl="0"/>
            <a:r>
              <a:rPr lang="en-IN" dirty="0"/>
              <a:t>Database:- MYSQL</a:t>
            </a:r>
          </a:p>
          <a:p>
            <a:pPr lvl="0"/>
            <a:r>
              <a:rPr lang="en-IN" dirty="0"/>
              <a:t>Server Developmnet :- XAMPP </a:t>
            </a:r>
          </a:p>
          <a:p>
            <a:pPr lvl="0"/>
            <a:r>
              <a:rPr lang="en-IN" dirty="0"/>
              <a:t>Browser:- Google chrome</a:t>
            </a:r>
          </a:p>
          <a:p>
            <a:pPr>
              <a:buNone/>
            </a:pP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2133600"/>
          </a:xfrm>
        </p:spPr>
        <p:txBody>
          <a:bodyPr>
            <a:noAutofit/>
          </a:bodyPr>
          <a:lstStyle/>
          <a:p>
            <a:r>
              <a:rPr lang="en-US" sz="8800" b="1" i="1" u="sng"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SNAPSHOTS</a:t>
            </a:r>
            <a:br>
              <a:rPr lang="en-US" sz="8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lang="en-US" sz="8800" b="1" i="1" u="sng" dirty="0">
              <a:solidFill>
                <a:schemeClr val="bg2">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advClick="0">
        <p:random/>
      </p:transition>
    </mc:Choice>
    <mc:Fallback>
      <p:transition advClick="0">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TotalTime>
  <Words>749</Words>
  <Application>Microsoft Office PowerPoint</Application>
  <PresentationFormat>On-screen Show (4:3)</PresentationFormat>
  <Paragraphs>83</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Georgia</vt:lpstr>
      <vt:lpstr>Office Theme</vt:lpstr>
      <vt:lpstr>PowerPoint Presentation</vt:lpstr>
      <vt:lpstr>GYM MANAGEMENT  SYSTEM</vt:lpstr>
      <vt:lpstr>INRODUCTION</vt:lpstr>
      <vt:lpstr>ABSTRACT</vt:lpstr>
      <vt:lpstr>OBJECTIVES</vt:lpstr>
      <vt:lpstr>Schema DIAGRAM</vt:lpstr>
      <vt:lpstr>E-R DIAGRAM</vt:lpstr>
      <vt:lpstr>SYSTEM REQUIREMENTS SPECIFICATION</vt:lpstr>
      <vt:lpstr>SNAPSHOTS </vt:lpstr>
      <vt:lpstr> Sign up</vt:lpstr>
      <vt:lpstr> Login page</vt:lpstr>
      <vt:lpstr> Home page</vt:lpstr>
      <vt:lpstr> Account details </vt:lpstr>
      <vt:lpstr> Daily Exercise</vt:lpstr>
      <vt:lpstr> Admin login page</vt:lpstr>
      <vt:lpstr> Admin home page</vt:lpstr>
      <vt:lpstr> View All Users Page </vt:lpstr>
      <vt:lpstr> View All Trainers</vt:lpstr>
      <vt:lpstr> Add Trainers</vt:lpstr>
      <vt:lpstr> View All Exercise</vt:lpstr>
      <vt:lpstr> Add Exercise</vt:lpstr>
      <vt:lpstr>OUTCOMES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Madhura</dc:creator>
  <cp:lastModifiedBy>abhishek thuppad</cp:lastModifiedBy>
  <cp:revision>42</cp:revision>
  <dcterms:created xsi:type="dcterms:W3CDTF">2019-04-18T08:59:25Z</dcterms:created>
  <dcterms:modified xsi:type="dcterms:W3CDTF">2019-12-02T06:51:03Z</dcterms:modified>
</cp:coreProperties>
</file>